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70FE"/>
    <a:srgbClr val="61FF6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2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3776472"/>
            <a:ext cx="7196328" cy="147002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" y="5257800"/>
            <a:ext cx="7196328" cy="98755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0B5EB-52D0-6842-9BF3-A4FB687A425E}" type="datetimeFigureOut">
              <a:rPr lang="en-US" smtClean="0"/>
              <a:t>11/2/11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267200"/>
            <a:ext cx="7612063" cy="1100138"/>
          </a:xfrm>
        </p:spPr>
        <p:txBody>
          <a:bodyPr anchor="b"/>
          <a:lstStyle>
            <a:lvl1pPr algn="ctr">
              <a:defRPr sz="4400" b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4040">
            <a:off x="1779080" y="450465"/>
            <a:ext cx="5486400" cy="3626214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zh-CN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5175" y="5443538"/>
            <a:ext cx="7612063" cy="804862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0B5EB-52D0-6842-9BF3-A4FB687A425E}" type="datetimeFigureOut">
              <a:rPr lang="en-US" smtClean="0"/>
              <a:t>11/2/11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261F3-7B64-E946-A0EA-2CC991352F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E100B5EB-52D0-6842-9BF3-A4FB687A425E}" type="datetimeFigureOut">
              <a:rPr lang="en-US" smtClean="0"/>
              <a:t>11/2/11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E7261F3-7B64-E946-A0EA-2CC991352F2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/>
          </p:nvPr>
        </p:nvSpPr>
        <p:spPr>
          <a:xfrm rot="307655">
            <a:off x="4082874" y="3187732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72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altLang="zh-CN" smtClean="0"/>
              <a:t>Click icon to add picture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414752">
            <a:off x="4623469" y="338031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altLang="zh-CN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0B5EB-52D0-6842-9BF3-A4FB687A425E}" type="datetimeFigureOut">
              <a:rPr lang="en-US" smtClean="0"/>
              <a:t>11/2/11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261F3-7B64-E946-A0EA-2CC991352F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457200"/>
            <a:ext cx="1497106" cy="5810250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457200"/>
            <a:ext cx="6513511" cy="5810250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0B5EB-52D0-6842-9BF3-A4FB687A425E}" type="datetimeFigureOut">
              <a:rPr lang="en-US" smtClean="0"/>
              <a:t>11/2/11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261F3-7B64-E946-A0EA-2CC991352F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0B5EB-52D0-6842-9BF3-A4FB687A425E}" type="datetimeFigureOut">
              <a:rPr lang="en-US" smtClean="0"/>
              <a:t>11/2/11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261F3-7B64-E946-A0EA-2CC991352F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889" y="3774328"/>
            <a:ext cx="7199311" cy="1470025"/>
          </a:xfrm>
        </p:spPr>
        <p:txBody>
          <a:bodyPr anchor="b" anchorCtr="0"/>
          <a:lstStyle>
            <a:lvl1pPr algn="l">
              <a:defRPr sz="4800"/>
            </a:lvl1pPr>
          </a:lstStyle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888" y="5257800"/>
            <a:ext cx="7199312" cy="9906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0B5EB-52D0-6842-9BF3-A4FB687A425E}" type="datetimeFigureOut">
              <a:rPr lang="en-US" smtClean="0"/>
              <a:t>11/2/11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 rot="504148">
            <a:off x="4493544" y="555043"/>
            <a:ext cx="4142460" cy="308539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altLang="zh-CN" smtClean="0"/>
              <a:t>Click icon to add picture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2236694"/>
            <a:ext cx="7612063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617259"/>
            <a:ext cx="7612063" cy="1500187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0B5EB-52D0-6842-9BF3-A4FB687A425E}" type="datetimeFigureOut">
              <a:rPr lang="en-US" smtClean="0"/>
              <a:t>11/2/11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261F3-7B64-E946-A0EA-2CC991352F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5175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7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0B5EB-52D0-6842-9BF3-A4FB687A425E}" type="datetimeFigureOut">
              <a:rPr lang="en-US" smtClean="0"/>
              <a:t>11/2/11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261F3-7B64-E946-A0EA-2CC991352F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174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7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0B5EB-52D0-6842-9BF3-A4FB687A425E}" type="datetimeFigureOut">
              <a:rPr lang="en-US" smtClean="0"/>
              <a:t>11/2/11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261F3-7B64-E946-A0EA-2CC991352F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0B5EB-52D0-6842-9BF3-A4FB687A425E}" type="datetimeFigureOut">
              <a:rPr lang="en-US" smtClean="0"/>
              <a:t>11/2/11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261F3-7B64-E946-A0EA-2CC991352F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0B5EB-52D0-6842-9BF3-A4FB687A425E}" type="datetimeFigureOut">
              <a:rPr lang="en-US" smtClean="0"/>
              <a:t>11/2/11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261F3-7B64-E946-A0EA-2CC991352F2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381000"/>
            <a:ext cx="4149725" cy="58864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E100B5EB-52D0-6842-9BF3-A4FB687A425E}" type="datetimeFigureOut">
              <a:rPr lang="en-US" smtClean="0"/>
              <a:t>11/2/11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E7261F3-7B64-E946-A0EA-2CC991352F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2070846"/>
            <a:ext cx="7612064" cy="4182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E100B5EB-52D0-6842-9BF3-A4FB687A425E}" type="datetimeFigureOut">
              <a:rPr lang="en-US" smtClean="0"/>
              <a:t>11/2/11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375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0E7261F3-7B64-E946-A0EA-2CC991352F2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2"/>
          </a:solidFill>
          <a:effectLst>
            <a:outerShdw blurRad="50800" dist="25400" dir="2700000" algn="tl" rotWithShape="0">
              <a:schemeClr val="bg1">
                <a:alpha val="4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2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xiyou.cntv.cn/v-c184744c-b827-11e0-89a1-001e0bd5b3ca.html" TargetMode="External"/><Relationship Id="rId4" Type="http://schemas.openxmlformats.org/officeDocument/2006/relationships/hyperlink" Target="http://www.56.com/u75/v_NTIyMTQzMzI.html" TargetMode="External"/><Relationship Id="rId5" Type="http://schemas.openxmlformats.org/officeDocument/2006/relationships/hyperlink" Target="http://bugu.cntv.cn/news/talk/jiaodianfangtan/classpage/video/20091206/101858.shtml" TargetMode="External"/><Relationship Id="rId6" Type="http://schemas.openxmlformats.org/officeDocument/2006/relationships/hyperlink" Target="http://v.ku6.com/show/Yvo2ZobnA5J4udoM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my.tv.sohu.com/u/vw/4770237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7972" y="3041459"/>
            <a:ext cx="7196328" cy="1470025"/>
          </a:xfrm>
        </p:spPr>
        <p:txBody>
          <a:bodyPr/>
          <a:lstStyle/>
          <a:p>
            <a:r>
              <a:rPr lang="zh-CN" altLang="en-US" sz="6000" b="1" dirty="0" smtClean="0"/>
              <a:t>媒体的性与暴力</a:t>
            </a:r>
            <a:endParaRPr lang="en-US" sz="6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媒体暴力类型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媒体中播出的涉及性和暴力的画面／节目：如广告，短信，网站，新闻，游戏等。</a:t>
            </a:r>
            <a:endParaRPr lang="en-US" altLang="zh-CN" dirty="0" smtClean="0"/>
          </a:p>
          <a:p>
            <a:r>
              <a:rPr lang="zh-CN" altLang="en-US" dirty="0" smtClean="0"/>
              <a:t>色情刊物／视频：如色情杂志，色情／情色电影等。</a:t>
            </a:r>
            <a:endParaRPr lang="en-US" altLang="zh-CN" dirty="0" smtClean="0"/>
          </a:p>
          <a:p>
            <a:r>
              <a:rPr lang="zh-CN" altLang="en-US" dirty="0" smtClean="0"/>
              <a:t>暴力游戏：如杀人游戏等。</a:t>
            </a:r>
            <a:endParaRPr lang="en-US" altLang="zh-CN" dirty="0" smtClean="0"/>
          </a:p>
          <a:p>
            <a:r>
              <a:rPr lang="zh-CN" altLang="en-US" dirty="0" smtClean="0"/>
              <a:t>人肉搜索、网络谩骂所导致的语言精神暴力。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事例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http://my.tv.sohu.com/u/vw/</a:t>
            </a:r>
            <a:r>
              <a:rPr lang="en-US" dirty="0" smtClean="0">
                <a:hlinkClick r:id="rId2"/>
              </a:rPr>
              <a:t>4770237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http://xiyou.cntv.cn/v-c184744c-b827-11e0-89a1-</a:t>
            </a:r>
            <a:r>
              <a:rPr lang="en-US" dirty="0" smtClean="0">
                <a:hlinkClick r:id="rId3"/>
              </a:rPr>
              <a:t>001e0bd5b3ca.html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http://www.56.com/u75/</a:t>
            </a:r>
            <a:r>
              <a:rPr lang="en-US" dirty="0" smtClean="0">
                <a:hlinkClick r:id="rId4"/>
              </a:rPr>
              <a:t>v_NTIyMTQzMzI.html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http://bugu.cntv.cn/news/talk/jiaodianfangtan/classpage/video/20091206/101858.</a:t>
            </a:r>
            <a:r>
              <a:rPr lang="en-US" dirty="0" smtClean="0">
                <a:hlinkClick r:id="rId5"/>
              </a:rPr>
              <a:t>shtml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http://v.ku6.com/show/</a:t>
            </a:r>
            <a:r>
              <a:rPr lang="en-US" dirty="0" smtClean="0">
                <a:hlinkClick r:id="rId6"/>
              </a:rPr>
              <a:t>Yvo2ZobnA5J4udoM.html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Book Antiqua (Headings)"/>
                <a:cs typeface="Book Antiqua (Headings)"/>
              </a:rPr>
              <a:t>媒体暴力</a:t>
            </a:r>
            <a:r>
              <a:rPr lang="en-US" b="1" dirty="0" smtClean="0">
                <a:latin typeface="Book Antiqua (Headings)"/>
                <a:cs typeface="Book Antiqua (Headings)"/>
              </a:rPr>
              <a:t>对现实暴</a:t>
            </a:r>
            <a:r>
              <a:rPr lang="en-US" b="1" dirty="0" smtClean="0">
                <a:latin typeface="Book Antiqua (Headings)"/>
                <a:cs typeface="Book Antiqua (Headings)"/>
              </a:rPr>
              <a:t>力的影响</a:t>
            </a:r>
            <a:endParaRPr lang="en-US" dirty="0">
              <a:latin typeface="Book Antiqua (Headings)"/>
              <a:cs typeface="Book Antiqua (Headings)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897" y="1855883"/>
            <a:ext cx="8626491" cy="5002117"/>
          </a:xfrm>
        </p:spPr>
        <p:txBody>
          <a:bodyPr>
            <a:normAutofit fontScale="92500"/>
          </a:bodyPr>
          <a:lstStyle/>
          <a:p>
            <a:r>
              <a:rPr lang="en-US" sz="2595" b="1" dirty="0" smtClean="0">
                <a:solidFill>
                  <a:srgbClr val="FFFF00"/>
                </a:solidFill>
                <a:latin typeface="宋体"/>
                <a:ea typeface="宋体"/>
                <a:cs typeface="宋体"/>
              </a:rPr>
              <a:t>观</a:t>
            </a:r>
            <a:r>
              <a:rPr lang="en-US" sz="2595" b="1" dirty="0" smtClean="0">
                <a:solidFill>
                  <a:srgbClr val="FFFF00"/>
                </a:solidFill>
                <a:latin typeface="宋体"/>
                <a:ea typeface="宋体"/>
                <a:cs typeface="宋体"/>
              </a:rPr>
              <a:t>察、模仿</a:t>
            </a:r>
            <a:r>
              <a:rPr lang="en-US" dirty="0" smtClean="0">
                <a:solidFill>
                  <a:schemeClr val="tx1"/>
                </a:solidFill>
                <a:latin typeface="宋体"/>
                <a:ea typeface="宋体"/>
                <a:cs typeface="宋体"/>
              </a:rPr>
              <a:t>。          一</a:t>
            </a:r>
            <a:r>
              <a:rPr lang="en-US" dirty="0" smtClean="0">
                <a:solidFill>
                  <a:schemeClr val="tx1"/>
                </a:solidFill>
                <a:latin typeface="宋体"/>
                <a:ea typeface="宋体"/>
                <a:cs typeface="宋体"/>
              </a:rPr>
              <a:t>项调查发现，在因暴力入狱的男性犯人中，有1／4到1／3的人承认他们在犯罪时有意识地模仿电视中的暴力犯罪手段，这些由现实暴力主体提供的说法也许更令人信服。 </a:t>
            </a:r>
            <a:endParaRPr lang="en-US" dirty="0" smtClean="0">
              <a:solidFill>
                <a:schemeClr val="tx1"/>
              </a:solidFill>
              <a:latin typeface="宋体"/>
              <a:ea typeface="宋体"/>
              <a:cs typeface="宋体"/>
            </a:endParaRPr>
          </a:p>
          <a:p>
            <a:r>
              <a:rPr lang="en-US" sz="2595" b="1" dirty="0" smtClean="0">
                <a:solidFill>
                  <a:srgbClr val="FFFF00"/>
                </a:solidFill>
                <a:latin typeface="宋体"/>
                <a:ea typeface="宋体"/>
                <a:cs typeface="宋体"/>
              </a:rPr>
              <a:t>暗</a:t>
            </a:r>
            <a:r>
              <a:rPr lang="en-US" sz="2595" b="1" dirty="0" smtClean="0">
                <a:solidFill>
                  <a:srgbClr val="FFFF00"/>
                </a:solidFill>
                <a:latin typeface="宋体"/>
                <a:ea typeface="宋体"/>
                <a:cs typeface="宋体"/>
              </a:rPr>
              <a:t>示、激发</a:t>
            </a:r>
            <a:r>
              <a:rPr lang="en-US" sz="2595" b="1" dirty="0" smtClean="0">
                <a:solidFill>
                  <a:schemeClr val="tx1"/>
                </a:solidFill>
                <a:latin typeface="宋体"/>
                <a:ea typeface="宋体"/>
                <a:cs typeface="宋体"/>
              </a:rPr>
              <a:t>。          </a:t>
            </a:r>
            <a:r>
              <a:rPr lang="en-US" dirty="0" smtClean="0">
                <a:solidFill>
                  <a:schemeClr val="tx1"/>
                </a:solidFill>
                <a:latin typeface="宋体"/>
                <a:ea typeface="宋体"/>
                <a:cs typeface="宋体"/>
              </a:rPr>
              <a:t>一</a:t>
            </a:r>
            <a:r>
              <a:rPr lang="en-US" dirty="0" smtClean="0">
                <a:solidFill>
                  <a:schemeClr val="tx1"/>
                </a:solidFill>
                <a:latin typeface="宋体"/>
                <a:ea typeface="宋体"/>
                <a:cs typeface="宋体"/>
              </a:rPr>
              <a:t>些研究者认为，媒体暴力激起或暗示了人们的进攻性思想感表，进而促成了暴力行为的实施，个体想要出击的愿望被媒体画面证明是正当的，因为在画面中无论是英雄还是坏蛋都使用暴力复仇，并且常常没有对错和结果。 </a:t>
            </a:r>
            <a:endParaRPr lang="en-US" dirty="0" smtClean="0">
              <a:solidFill>
                <a:schemeClr val="tx1"/>
              </a:solidFill>
              <a:latin typeface="宋体"/>
              <a:ea typeface="宋体"/>
              <a:cs typeface="宋体"/>
            </a:endParaRPr>
          </a:p>
          <a:p>
            <a:r>
              <a:rPr lang="en-US" sz="2595" b="1" dirty="0" smtClean="0">
                <a:solidFill>
                  <a:srgbClr val="FFFF00"/>
                </a:solidFill>
                <a:latin typeface="宋体"/>
                <a:ea typeface="宋体"/>
                <a:cs typeface="宋体"/>
              </a:rPr>
              <a:t>虚拟参与</a:t>
            </a:r>
            <a:r>
              <a:rPr lang="en-US" dirty="0" smtClean="0">
                <a:solidFill>
                  <a:schemeClr val="tx1"/>
                </a:solidFill>
                <a:latin typeface="宋体"/>
                <a:ea typeface="宋体"/>
                <a:cs typeface="宋体"/>
              </a:rPr>
              <a:t>。              2004</a:t>
            </a:r>
            <a:r>
              <a:rPr lang="en-US" dirty="0" smtClean="0">
                <a:solidFill>
                  <a:schemeClr val="tx1"/>
                </a:solidFill>
                <a:latin typeface="宋体"/>
                <a:ea typeface="宋体"/>
                <a:cs typeface="宋体"/>
              </a:rPr>
              <a:t>年5月25日，四川省某市三个嗜好上网玩“杀人游戏”的中专生为了验证自己“胆量有多大”，将一个露宿街头、靠乞讨为生的流浪儿残忍地杀害了，并在后来接受警方审讯时，对流浪儿的无辜死亡极其冷漠，没有丝毫忏悔之心。 </a:t>
            </a:r>
            <a:endParaRPr lang="en-US" altLang="zh-CN" dirty="0" smtClean="0">
              <a:solidFill>
                <a:schemeClr val="tx1"/>
              </a:solidFill>
              <a:latin typeface="宋体"/>
              <a:ea typeface="宋体"/>
              <a:cs typeface="宋体"/>
            </a:endParaRPr>
          </a:p>
          <a:p>
            <a:endParaRPr lang="en-US" dirty="0">
              <a:solidFill>
                <a:schemeClr val="tx1"/>
              </a:solidFill>
              <a:latin typeface="宋体"/>
              <a:ea typeface="宋体"/>
              <a:cs typeface="宋体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媒体暴力的影响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99035"/>
            <a:ext cx="9144000" cy="5158965"/>
          </a:xfrm>
        </p:spPr>
        <p:txBody>
          <a:bodyPr>
            <a:noAutofit/>
          </a:bodyPr>
          <a:lstStyle/>
          <a:p>
            <a:r>
              <a:rPr lang="en-US" b="1" dirty="0" smtClean="0">
                <a:latin typeface="华文细黑"/>
                <a:ea typeface="华文细黑"/>
                <a:cs typeface="华文细黑"/>
              </a:rPr>
              <a:t>媒</a:t>
            </a:r>
            <a:r>
              <a:rPr lang="en-US" b="1" dirty="0" smtClean="0">
                <a:latin typeface="华文细黑"/>
                <a:ea typeface="华文细黑"/>
                <a:cs typeface="华文细黑"/>
              </a:rPr>
              <a:t>体对于暴力的过度渲染，影响和促进了现实社会的暴力现象，其对社会的危害性是多方面的</a:t>
            </a:r>
            <a:r>
              <a:rPr lang="en-US" b="1" dirty="0" smtClean="0">
                <a:latin typeface="华文细黑"/>
                <a:ea typeface="华文细黑"/>
                <a:cs typeface="华文细黑"/>
              </a:rPr>
              <a:t>。</a:t>
            </a:r>
          </a:p>
          <a:p>
            <a:r>
              <a:rPr lang="en-US" b="1" dirty="0" smtClean="0">
                <a:latin typeface="华文细黑"/>
                <a:ea typeface="华文细黑"/>
                <a:cs typeface="华文细黑"/>
              </a:rPr>
              <a:t>媒</a:t>
            </a:r>
            <a:r>
              <a:rPr lang="en-US" b="1" dirty="0" smtClean="0">
                <a:latin typeface="华文细黑"/>
                <a:ea typeface="华文细黑"/>
                <a:cs typeface="华文细黑"/>
              </a:rPr>
              <a:t>体暴力对儿童健全人格的形成危害尤其严重。 </a:t>
            </a:r>
            <a:endParaRPr lang="en-US" b="1" dirty="0" smtClean="0">
              <a:latin typeface="华文细黑"/>
              <a:ea typeface="华文细黑"/>
              <a:cs typeface="华文细黑"/>
            </a:endParaRPr>
          </a:p>
          <a:p>
            <a:r>
              <a:rPr lang="en-US" b="1" dirty="0" smtClean="0">
                <a:latin typeface="华文细黑"/>
                <a:ea typeface="华文细黑"/>
                <a:cs typeface="华文细黑"/>
              </a:rPr>
              <a:t>媒</a:t>
            </a:r>
            <a:r>
              <a:rPr lang="en-US" b="1" dirty="0" smtClean="0">
                <a:latin typeface="华文细黑"/>
                <a:ea typeface="华文细黑"/>
                <a:cs typeface="华文细黑"/>
              </a:rPr>
              <a:t>体暴力不仅会危害未成年人，同时也会影响一些对事物缺乏判别能力、缺乏道德约束和自我控制力 的成年人</a:t>
            </a:r>
            <a:r>
              <a:rPr lang="en-US" b="1" dirty="0" smtClean="0">
                <a:latin typeface="华文细黑"/>
                <a:ea typeface="华文细黑"/>
                <a:cs typeface="华文细黑"/>
              </a:rPr>
              <a:t>。</a:t>
            </a:r>
          </a:p>
          <a:p>
            <a:r>
              <a:rPr lang="en-US" b="1" dirty="0" smtClean="0">
                <a:latin typeface="华文细黑"/>
                <a:ea typeface="华文细黑"/>
                <a:cs typeface="华文细黑"/>
              </a:rPr>
              <a:t>连</a:t>
            </a:r>
            <a:r>
              <a:rPr lang="en-US" b="1" dirty="0" smtClean="0">
                <a:latin typeface="华文细黑"/>
                <a:ea typeface="华文细黑"/>
                <a:cs typeface="华文细黑"/>
              </a:rPr>
              <a:t>篇累牍的媒体暴力会给观众营造出一种虚拟的社会氛围，让人们认为真实的社会就是这样充满了暴力、凶杀和色</a:t>
            </a:r>
            <a:r>
              <a:rPr lang="en-US" b="1" dirty="0" smtClean="0">
                <a:latin typeface="华文细黑"/>
                <a:ea typeface="华文细黑"/>
                <a:cs typeface="华文细黑"/>
              </a:rPr>
              <a:t>情</a:t>
            </a:r>
            <a:r>
              <a:rPr lang="zh-CN" altLang="en-US" b="1" dirty="0" smtClean="0">
                <a:latin typeface="华文细黑"/>
                <a:ea typeface="华文细黑"/>
                <a:cs typeface="华文细黑"/>
              </a:rPr>
              <a:t>。</a:t>
            </a:r>
            <a:endParaRPr lang="en-US" altLang="zh-CN" b="1" dirty="0" smtClean="0">
              <a:latin typeface="华文细黑"/>
              <a:ea typeface="华文细黑"/>
              <a:cs typeface="华文细黑"/>
            </a:endParaRPr>
          </a:p>
          <a:p>
            <a:r>
              <a:rPr lang="en-US" b="1" dirty="0" err="1" smtClean="0">
                <a:latin typeface="华文细黑"/>
                <a:ea typeface="华文细黑"/>
                <a:cs typeface="华文细黑"/>
              </a:rPr>
              <a:t>大</a:t>
            </a:r>
            <a:r>
              <a:rPr lang="en-US" b="1" dirty="0" err="1" smtClean="0">
                <a:latin typeface="华文细黑"/>
                <a:ea typeface="华文细黑"/>
                <a:cs typeface="华文细黑"/>
              </a:rPr>
              <a:t>量的“媒体暴力”无异于向受众宣告了一个没有安全感的社会的存在，这加剧了人们对暴力的麻木感与宽容度，削弱了公</a:t>
            </a:r>
            <a:r>
              <a:rPr lang="en-US" b="1" dirty="0" smtClean="0">
                <a:latin typeface="华文细黑"/>
                <a:ea typeface="华文细黑"/>
                <a:cs typeface="华文细黑"/>
              </a:rPr>
              <a:t> 众的辨别能力和对社会的批判精神。 </a:t>
            </a:r>
            <a:endParaRPr lang="en-US" b="1" dirty="0">
              <a:latin typeface="华文细黑"/>
              <a:ea typeface="华文细黑"/>
              <a:cs typeface="华文细黑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310" y="79468"/>
            <a:ext cx="8214137" cy="1417638"/>
          </a:xfrm>
        </p:spPr>
        <p:txBody>
          <a:bodyPr/>
          <a:lstStyle/>
          <a:p>
            <a:r>
              <a:rPr lang="zh-CN" altLang="en-US" dirty="0" smtClean="0"/>
              <a:t>如何消除媒体暴力的恶劣影响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175" y="2342360"/>
            <a:ext cx="7612064" cy="4182035"/>
          </a:xfrm>
        </p:spPr>
        <p:txBody>
          <a:bodyPr>
            <a:normAutofit/>
          </a:bodyPr>
          <a:lstStyle/>
          <a:p>
            <a:r>
              <a:rPr lang="en-US" sz="4400" dirty="0" smtClean="0">
                <a:latin typeface="华文细黑"/>
                <a:ea typeface="华文细黑"/>
                <a:cs typeface="华文细黑"/>
              </a:rPr>
              <a:t>“</a:t>
            </a:r>
            <a:r>
              <a:rPr lang="en-US" sz="4400" dirty="0" err="1" smtClean="0">
                <a:latin typeface="华文细黑"/>
                <a:ea typeface="华文细黑"/>
                <a:cs typeface="华文细黑"/>
              </a:rPr>
              <a:t>暴力”背景下的媒介素</a:t>
            </a:r>
            <a:r>
              <a:rPr lang="en-US" sz="4400" dirty="0" err="1" smtClean="0">
                <a:latin typeface="华文细黑"/>
                <a:ea typeface="华文细黑"/>
                <a:cs typeface="华文细黑"/>
              </a:rPr>
              <a:t>养</a:t>
            </a:r>
            <a:endParaRPr lang="en-US" sz="4400" dirty="0" smtClean="0">
              <a:latin typeface="华文细黑"/>
              <a:ea typeface="华文细黑"/>
              <a:cs typeface="华文细黑"/>
            </a:endParaRPr>
          </a:p>
          <a:p>
            <a:pPr>
              <a:buNone/>
            </a:pPr>
            <a:r>
              <a:rPr lang="en-US" sz="4400" dirty="0" smtClean="0">
                <a:latin typeface="华文细黑"/>
                <a:ea typeface="华文细黑"/>
                <a:cs typeface="华文细黑"/>
              </a:rPr>
              <a:t> </a:t>
            </a:r>
          </a:p>
          <a:p>
            <a:r>
              <a:rPr lang="en-US" sz="4400" dirty="0" smtClean="0">
                <a:latin typeface="华文细黑"/>
                <a:ea typeface="华文细黑"/>
                <a:cs typeface="华文细黑"/>
              </a:rPr>
              <a:t>  对</a:t>
            </a:r>
            <a:r>
              <a:rPr lang="en-US" sz="4400" dirty="0" smtClean="0">
                <a:latin typeface="华文细黑"/>
                <a:ea typeface="华文细黑"/>
                <a:cs typeface="华文细黑"/>
              </a:rPr>
              <a:t>媒体的制度约束</a:t>
            </a:r>
            <a:endParaRPr lang="en-US" sz="4400" dirty="0">
              <a:latin typeface="华文细黑"/>
              <a:ea typeface="华文细黑"/>
              <a:cs typeface="华文细黑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“</a:t>
            </a:r>
            <a:r>
              <a:rPr lang="en-US" altLang="en-US" dirty="0" err="1" smtClean="0"/>
              <a:t>暴力”背景下的媒介素养</a:t>
            </a:r>
            <a:endParaRPr lang="en-US" alt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32026"/>
            <a:ext cx="9143999" cy="512597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在媒体暴力背景下培养观众的识别和抵御能</a:t>
            </a:r>
            <a:r>
              <a:rPr lang="en-US" dirty="0" smtClean="0"/>
              <a:t>力</a:t>
            </a:r>
            <a:r>
              <a:rPr lang="en-US" altLang="zh-CN" dirty="0" smtClean="0"/>
              <a:t>——</a:t>
            </a:r>
            <a:r>
              <a:rPr lang="en-US" dirty="0" smtClean="0"/>
              <a:t>媒</a:t>
            </a:r>
            <a:r>
              <a:rPr lang="en-US" dirty="0" smtClean="0"/>
              <a:t>介素养尤为重要</a:t>
            </a:r>
            <a:r>
              <a:rPr lang="en-US" dirty="0" smtClean="0"/>
              <a:t>。</a:t>
            </a:r>
          </a:p>
          <a:p>
            <a:pPr>
              <a:buNone/>
            </a:pPr>
            <a:r>
              <a:rPr lang="zh-CN" altLang="en-US" dirty="0" smtClean="0"/>
              <a:t>美国的经验：</a:t>
            </a:r>
            <a:r>
              <a:rPr lang="en-US" altLang="zh-CN" dirty="0" smtClean="0"/>
              <a:t> </a:t>
            </a:r>
          </a:p>
          <a:p>
            <a:r>
              <a:rPr lang="en-US" dirty="0" smtClean="0"/>
              <a:t>1.增加</a:t>
            </a:r>
            <a:r>
              <a:rPr lang="en-US" dirty="0" smtClean="0"/>
              <a:t> 家</a:t>
            </a:r>
            <a:r>
              <a:rPr lang="en-US" dirty="0" smtClean="0"/>
              <a:t>长与孩子的交流</a:t>
            </a:r>
            <a:r>
              <a:rPr lang="en-US" dirty="0" smtClean="0"/>
              <a:t>；</a:t>
            </a:r>
          </a:p>
          <a:p>
            <a:r>
              <a:rPr lang="en-US" dirty="0" smtClean="0"/>
              <a:t>2</a:t>
            </a:r>
            <a:r>
              <a:rPr lang="en-US" dirty="0" smtClean="0"/>
              <a:t>.家长与孩子一同看电视</a:t>
            </a:r>
            <a:r>
              <a:rPr lang="en-US" dirty="0" smtClean="0"/>
              <a:t>；</a:t>
            </a:r>
          </a:p>
          <a:p>
            <a:r>
              <a:rPr lang="en-US" dirty="0" smtClean="0"/>
              <a:t>3</a:t>
            </a:r>
            <a:r>
              <a:rPr lang="en-US" dirty="0" smtClean="0"/>
              <a:t>.转移孩子们对电视的兴趣，如鼓励他们参加体 育活动、发展个人爱好、加强人际交往等</a:t>
            </a:r>
            <a:r>
              <a:rPr lang="en-US" dirty="0" smtClean="0"/>
              <a:t>；</a:t>
            </a:r>
          </a:p>
          <a:p>
            <a:r>
              <a:rPr lang="en-US" dirty="0" smtClean="0"/>
              <a:t>4</a:t>
            </a:r>
            <a:r>
              <a:rPr lang="en-US" dirty="0" smtClean="0"/>
              <a:t>.让高科技成为帮手，利用技术手段过滤和屏蔽电视与互联网中的暴力、色情等不安全内容</a:t>
            </a:r>
            <a:r>
              <a:rPr lang="en-US" dirty="0" smtClean="0"/>
              <a:t>；</a:t>
            </a:r>
          </a:p>
          <a:p>
            <a:r>
              <a:rPr lang="en-US" dirty="0" smtClean="0"/>
              <a:t>5</a:t>
            </a:r>
            <a:r>
              <a:rPr lang="en-US" dirty="0" smtClean="0"/>
              <a:t>.对媒体暴力的生产者 施加压力，批评媒体的不当之举。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对</a:t>
            </a:r>
            <a:r>
              <a:rPr lang="en-US" altLang="en-US" dirty="0" smtClean="0"/>
              <a:t>媒</a:t>
            </a:r>
            <a:r>
              <a:rPr lang="en-US" altLang="en-US" dirty="0" smtClean="0"/>
              <a:t>体的制</a:t>
            </a:r>
            <a:r>
              <a:rPr lang="en-US" altLang="en-US" dirty="0" smtClean="0"/>
              <a:t>度</a:t>
            </a:r>
            <a:r>
              <a:rPr lang="zh-CN" altLang="en-US" dirty="0" smtClean="0"/>
              <a:t>约</a:t>
            </a:r>
            <a:r>
              <a:rPr lang="en-US" altLang="en-US" dirty="0" smtClean="0"/>
              <a:t>束</a:t>
            </a:r>
            <a:endParaRPr lang="en-US" alt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3391" y="1814504"/>
            <a:ext cx="8577010" cy="50434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1</a:t>
            </a:r>
            <a:r>
              <a:rPr lang="zh-CN" altLang="en-US" dirty="0" smtClean="0"/>
              <a:t>、</a:t>
            </a:r>
            <a:r>
              <a:rPr lang="en-US" dirty="0" smtClean="0"/>
              <a:t>制</a:t>
            </a:r>
            <a:r>
              <a:rPr lang="en-US" dirty="0" smtClean="0"/>
              <a:t>定媒体暴力的标</a:t>
            </a:r>
            <a:r>
              <a:rPr lang="en-US" dirty="0" smtClean="0"/>
              <a:t>准</a:t>
            </a:r>
            <a:r>
              <a:rPr lang="zh-CN" altLang="en-US" dirty="0" smtClean="0"/>
              <a:t>：</a:t>
            </a:r>
            <a:endParaRPr lang="en-US" altLang="zh-CN" dirty="0" smtClean="0"/>
          </a:p>
          <a:p>
            <a:r>
              <a:rPr lang="en-US" dirty="0" smtClean="0"/>
              <a:t>控</a:t>
            </a:r>
            <a:r>
              <a:rPr lang="en-US" dirty="0" smtClean="0"/>
              <a:t>制媒介暴力最关键的问题是制定媒体暴力的标</a:t>
            </a:r>
            <a:r>
              <a:rPr lang="en-US" dirty="0" smtClean="0"/>
              <a:t>准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en-US" dirty="0" smtClean="0"/>
              <a:t>暴</a:t>
            </a:r>
            <a:r>
              <a:rPr lang="en-US" dirty="0" smtClean="0"/>
              <a:t>力指数由三种直接观察的资料组合起来：暴力的普及率、暴力比例和暴力角色</a:t>
            </a:r>
            <a:r>
              <a:rPr lang="en-US" dirty="0" smtClean="0"/>
              <a:t>。</a:t>
            </a:r>
          </a:p>
          <a:p>
            <a:pPr>
              <a:buNone/>
            </a:pPr>
            <a:r>
              <a:rPr lang="en-US" dirty="0" smtClean="0"/>
              <a:t>2</a:t>
            </a:r>
            <a:r>
              <a:rPr lang="zh-CN" altLang="en-US" dirty="0" smtClean="0"/>
              <a:t>、</a:t>
            </a:r>
            <a:r>
              <a:rPr lang="en-US" dirty="0" err="1" smtClean="0"/>
              <a:t>以</a:t>
            </a:r>
            <a:r>
              <a:rPr lang="en-US" dirty="0" err="1" smtClean="0"/>
              <a:t>年龄为基础的“内容分级制</a:t>
            </a:r>
            <a:r>
              <a:rPr lang="en-US" dirty="0" smtClean="0"/>
              <a:t>”</a:t>
            </a:r>
            <a:r>
              <a:rPr lang="en-US" dirty="0" smtClean="0"/>
              <a:t> </a:t>
            </a:r>
            <a:r>
              <a:rPr lang="zh-CN" altLang="en-US" dirty="0" smtClean="0"/>
              <a:t>：</a:t>
            </a:r>
            <a:endParaRPr lang="en-US" dirty="0" smtClean="0"/>
          </a:p>
          <a:p>
            <a:r>
              <a:rPr lang="en-US" dirty="0" smtClean="0"/>
              <a:t>也</a:t>
            </a:r>
            <a:r>
              <a:rPr lang="en-US" dirty="0" smtClean="0"/>
              <a:t>就是限定儿童不宜接触的内容</a:t>
            </a:r>
            <a:r>
              <a:rPr lang="en-US" dirty="0" smtClean="0"/>
              <a:t>。</a:t>
            </a:r>
          </a:p>
          <a:p>
            <a:pPr>
              <a:buNone/>
            </a:pPr>
            <a:r>
              <a:rPr lang="en-US" dirty="0" smtClean="0"/>
              <a:t>3</a:t>
            </a:r>
            <a:r>
              <a:rPr lang="zh-CN" altLang="en-US" dirty="0" smtClean="0"/>
              <a:t>、</a:t>
            </a:r>
            <a:r>
              <a:rPr lang="en-US" dirty="0" smtClean="0"/>
              <a:t>完</a:t>
            </a:r>
            <a:r>
              <a:rPr lang="en-US" dirty="0" smtClean="0"/>
              <a:t>善立法、制定实施细</a:t>
            </a:r>
            <a:r>
              <a:rPr lang="en-US" dirty="0" smtClean="0"/>
              <a:t>则</a:t>
            </a:r>
            <a:r>
              <a:rPr lang="zh-CN" altLang="en-US" dirty="0" smtClean="0"/>
              <a:t>：</a:t>
            </a:r>
            <a:endParaRPr lang="en-US" altLang="zh-CN" dirty="0" smtClean="0"/>
          </a:p>
          <a:p>
            <a:r>
              <a:rPr lang="en-US" dirty="0" smtClean="0"/>
              <a:t>对禁止什么、怎么禁止、谁来禁止等问题作出明确规定。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/>
              <a:t>3</a:t>
            </a:r>
            <a:r>
              <a:rPr lang="zh-CN" altLang="en-US" sz="2800" b="1" dirty="0" smtClean="0"/>
              <a:t>、</a:t>
            </a:r>
            <a:r>
              <a:rPr lang="en-US" sz="2800" b="1" dirty="0" smtClean="0"/>
              <a:t>完</a:t>
            </a:r>
            <a:r>
              <a:rPr lang="en-US" sz="2800" b="1" dirty="0" smtClean="0"/>
              <a:t>善立法、</a:t>
            </a:r>
            <a:r>
              <a:rPr lang="en-US" sz="2800" b="1" dirty="0" smtClean="0"/>
              <a:t>制定</a:t>
            </a:r>
            <a:r>
              <a:rPr lang="zh-CN" altLang="en-US" sz="2800" b="1" dirty="0" smtClean="0"/>
              <a:t>实施细则：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第一，应该考虑制定媒介暴力标准的问题，对青少年有不良影响的媒介暴力应该让媒体工作人员、家长和社会有所了解</a:t>
            </a:r>
            <a:r>
              <a:rPr lang="en-US" dirty="0" smtClean="0"/>
              <a:t>。</a:t>
            </a:r>
          </a:p>
          <a:p>
            <a:r>
              <a:rPr lang="en-US" dirty="0" smtClean="0"/>
              <a:t>第</a:t>
            </a:r>
            <a:r>
              <a:rPr lang="en-US" dirty="0" smtClean="0"/>
              <a:t>二，应该考虑内容分级的问题，包括分级 标准和实施办法等</a:t>
            </a:r>
            <a:r>
              <a:rPr lang="en-US" dirty="0" smtClean="0"/>
              <a:t>。</a:t>
            </a:r>
          </a:p>
          <a:p>
            <a:r>
              <a:rPr lang="en-US" dirty="0" smtClean="0"/>
              <a:t>第</a:t>
            </a:r>
            <a:r>
              <a:rPr lang="en-US" dirty="0" smtClean="0"/>
              <a:t>三，应成立专门委员会等机构来定期审查针对未成年人的媒介内容</a:t>
            </a:r>
            <a:r>
              <a:rPr lang="en-US" dirty="0" smtClean="0"/>
              <a:t>。</a:t>
            </a:r>
          </a:p>
          <a:p>
            <a:r>
              <a:rPr lang="en-US" dirty="0" smtClean="0"/>
              <a:t>第</a:t>
            </a:r>
            <a:r>
              <a:rPr lang="en-US" dirty="0" smtClean="0"/>
              <a:t>四，对家长及监护人加强宣传教育，控制媒介暴力、色情内容对青少年 的不良影响。 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Habitat">
  <a:themeElements>
    <a:clrScheme name="Habitat">
      <a:dk1>
        <a:sysClr val="windowText" lastClr="000000"/>
      </a:dk1>
      <a:lt1>
        <a:sysClr val="window" lastClr="FFFFFF"/>
      </a:lt1>
      <a:dk2>
        <a:srgbClr val="194431"/>
      </a:dk2>
      <a:lt2>
        <a:srgbClr val="F0E6C3"/>
      </a:lt2>
      <a:accent1>
        <a:srgbClr val="F8C000"/>
      </a:accent1>
      <a:accent2>
        <a:srgbClr val="F88600"/>
      </a:accent2>
      <a:accent3>
        <a:srgbClr val="F83500"/>
      </a:accent3>
      <a:accent4>
        <a:srgbClr val="8B723D"/>
      </a:accent4>
      <a:accent5>
        <a:srgbClr val="818B3D"/>
      </a:accent5>
      <a:accent6>
        <a:srgbClr val="586215"/>
      </a:accent6>
      <a:hlink>
        <a:srgbClr val="FF621D"/>
      </a:hlink>
      <a:folHlink>
        <a:srgbClr val="F3D260"/>
      </a:folHlink>
    </a:clrScheme>
    <a:fontScheme name="Habitat">
      <a:majorFont>
        <a:latin typeface="Book Antiqua"/>
        <a:ea typeface=""/>
        <a:cs typeface=""/>
        <a:font script="Jpan" typeface="ＭＳ 明朝"/>
      </a:majorFont>
      <a:minorFont>
        <a:latin typeface="Book Antiqua"/>
        <a:ea typeface=""/>
        <a:cs typeface=""/>
        <a:font script="Jpan" typeface="ＭＳ 明朝"/>
      </a:minorFont>
    </a:fontScheme>
    <a:fmtScheme name="Habitat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0000"/>
              </a:schemeClr>
              <a:schemeClr val="phClr">
                <a:satMod val="275000"/>
              </a:schemeClr>
            </a:duotone>
          </a:blip>
          <a:tile tx="0" ty="0" sx="40000" sy="4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30000"/>
              </a:schemeClr>
              <a:schemeClr val="phClr">
                <a:satMod val="275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0000"/>
              <a:satMod val="105000"/>
            </a:schemeClr>
          </a:solidFill>
          <a:prstDash val="solid"/>
        </a:ln>
        <a:ln w="25400" cap="flat" cmpd="sng" algn="ctr">
          <a:solidFill>
            <a:schemeClr val="phClr">
              <a:shade val="80000"/>
            </a:schemeClr>
          </a:solidFill>
          <a:prstDash val="solid"/>
        </a:ln>
        <a:ln w="25400" cap="flat" cmpd="sng" algn="ctr">
          <a:solidFill>
            <a:schemeClr val="phClr">
              <a:shade val="7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r="4200000" sx="105000" sy="105000" algn="t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76200" dist="25400" dir="13200000">
              <a:srgbClr val="000000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19800000"/>
            </a:lightRig>
          </a:scene3d>
          <a:sp3d prstMaterial="softEdge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Habitat.thmx</Template>
  <TotalTime>41</TotalTime>
  <Words>1182</Words>
  <Application>Microsoft Macintosh PowerPoint</Application>
  <PresentationFormat>On-screen Show (4:3)</PresentationFormat>
  <Paragraphs>47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Habitat</vt:lpstr>
      <vt:lpstr>媒体的性与暴力</vt:lpstr>
      <vt:lpstr>媒体暴力类型</vt:lpstr>
      <vt:lpstr>事例</vt:lpstr>
      <vt:lpstr>媒体暴力对现实暴力的影响</vt:lpstr>
      <vt:lpstr>媒体暴力的影响</vt:lpstr>
      <vt:lpstr>如何消除媒体暴力的恶劣影响</vt:lpstr>
      <vt:lpstr>“暴力”背景下的媒介素养</vt:lpstr>
      <vt:lpstr>对媒体的制度约束</vt:lpstr>
      <vt:lpstr>3、完善立法、制定实施细则：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媒体的性与暴力</dc:title>
  <dc:creator>Juliana Zhu</dc:creator>
  <cp:lastModifiedBy>Juliana Zhu</cp:lastModifiedBy>
  <cp:revision>14</cp:revision>
  <dcterms:created xsi:type="dcterms:W3CDTF">2011-11-02T08:52:01Z</dcterms:created>
  <dcterms:modified xsi:type="dcterms:W3CDTF">2011-11-02T09:33:09Z</dcterms:modified>
</cp:coreProperties>
</file>