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ADE9AD39-E72B-8C4A-8A7D-D1BC7AFC5327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5403C50F-C86C-2B4C-9193-3C4F6AE968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2706974"/>
            <a:ext cx="5446713" cy="1470025"/>
          </a:xfrm>
        </p:spPr>
        <p:txBody>
          <a:bodyPr/>
          <a:lstStyle/>
          <a:p>
            <a:r>
              <a:rPr lang="en-US" altLang="zh-CN" dirty="0" smtClean="0"/>
              <a:t>A2 </a:t>
            </a:r>
            <a:r>
              <a:rPr lang="zh-CN" altLang="en-US" dirty="0" smtClean="0"/>
              <a:t>课程精要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Juliana Zhu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个别口试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2"/>
            <a:ext cx="7570787" cy="4638956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准备二十分钟，录音十五分钟</a:t>
            </a:r>
            <a:endParaRPr lang="en-US" altLang="zh-CN" dirty="0" smtClean="0"/>
          </a:p>
          <a:p>
            <a:r>
              <a:rPr lang="zh-CN" altLang="en-US" dirty="0" smtClean="0"/>
              <a:t>五分钟师生讨论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（引导学生做出补充）</a:t>
            </a:r>
            <a:endParaRPr lang="en-US" altLang="zh-CN" dirty="0" smtClean="0"/>
          </a:p>
          <a:p>
            <a:r>
              <a:rPr lang="zh-CN" altLang="en-US" dirty="0" smtClean="0"/>
              <a:t>允许工具：</a:t>
            </a:r>
            <a:r>
              <a:rPr lang="en-US" altLang="zh-CN" dirty="0" smtClean="0"/>
              <a:t> </a:t>
            </a:r>
            <a:r>
              <a:rPr lang="zh-CN" altLang="en-US" dirty="0" smtClean="0"/>
              <a:t>试卷、引导题及书写用具</a:t>
            </a:r>
            <a:endParaRPr lang="en-US" altLang="zh-CN" dirty="0" smtClean="0"/>
          </a:p>
          <a:p>
            <a:r>
              <a:rPr lang="zh-CN" altLang="en-US" dirty="0" smtClean="0"/>
              <a:t>准备：可写出简短要点，不可念讲稿</a:t>
            </a:r>
            <a:endParaRPr lang="en-US" altLang="zh-CN" dirty="0" smtClean="0"/>
          </a:p>
          <a:p>
            <a:r>
              <a:rPr lang="zh-CN" altLang="en-US" dirty="0" smtClean="0"/>
              <a:t>引导题：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（二、三题）</a:t>
            </a:r>
            <a:r>
              <a:rPr lang="en-US" altLang="zh-CN" dirty="0" smtClean="0"/>
              <a:t> P 5-6    </a:t>
            </a:r>
            <a:r>
              <a:rPr lang="en-US" altLang="zh-CN" sz="2162" b="1" dirty="0" smtClean="0">
                <a:solidFill>
                  <a:srgbClr val="008000"/>
                </a:solidFill>
              </a:rPr>
              <a:t>(</a:t>
            </a:r>
            <a:r>
              <a:rPr lang="zh-CN" altLang="en-US" sz="2162" b="1" dirty="0" smtClean="0">
                <a:solidFill>
                  <a:srgbClr val="008000"/>
                </a:solidFill>
              </a:rPr>
              <a:t>评分标准：</a:t>
            </a:r>
            <a:r>
              <a:rPr lang="en-US" altLang="zh-CN" sz="2162" b="1" dirty="0" smtClean="0">
                <a:solidFill>
                  <a:srgbClr val="008000"/>
                </a:solidFill>
              </a:rPr>
              <a:t>P113)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试卷中的内容及需加以讨论的范畴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试卷中语言的运用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互动式口试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2"/>
            <a:ext cx="7570787" cy="5098643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与个别口试不同的另一类</a:t>
            </a:r>
            <a:endParaRPr lang="en-US" altLang="zh-CN" dirty="0" smtClean="0"/>
          </a:p>
          <a:p>
            <a:r>
              <a:rPr lang="zh-CN" altLang="en-US" dirty="0" smtClean="0"/>
              <a:t>形式多样、创意</a:t>
            </a:r>
            <a:endParaRPr lang="en-US" altLang="zh-CN" dirty="0" smtClean="0"/>
          </a:p>
          <a:p>
            <a:r>
              <a:rPr lang="zh-CN" altLang="en-US" dirty="0" smtClean="0"/>
              <a:t>无需录音</a:t>
            </a:r>
            <a:endParaRPr lang="en-US" altLang="zh-CN" dirty="0" smtClean="0"/>
          </a:p>
          <a:p>
            <a:r>
              <a:rPr lang="zh-CN" altLang="en-US" dirty="0" smtClean="0"/>
              <a:t>活动类型：</a:t>
            </a:r>
            <a:r>
              <a:rPr lang="en-US" altLang="zh-CN" dirty="0" smtClean="0"/>
              <a:t> P 8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有组织、有准备的小组讨论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角色演绎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表演式表达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口头表达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教材及文体选择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2"/>
            <a:ext cx="7570787" cy="4196196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solidFill>
                  <a:srgbClr val="008000"/>
                </a:solidFill>
              </a:rPr>
              <a:t>P 9 - 10</a:t>
            </a:r>
          </a:p>
          <a:p>
            <a:r>
              <a:rPr lang="zh-CN" altLang="en-US" dirty="0" smtClean="0"/>
              <a:t>文学类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传媒类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专业文体类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文学选项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6"/>
            <a:ext cx="7570787" cy="2366186"/>
          </a:xfrm>
        </p:spPr>
        <p:txBody>
          <a:bodyPr/>
          <a:lstStyle/>
          <a:p>
            <a:r>
              <a:rPr lang="zh-CN" altLang="en-US" dirty="0" smtClean="0"/>
              <a:t>三本由校方自行决定并自由选择的文学作品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可选自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语言</a:t>
            </a:r>
            <a:r>
              <a:rPr lang="en-US" altLang="zh-CN" b="1" dirty="0" smtClean="0">
                <a:solidFill>
                  <a:srgbClr val="FF0000"/>
                </a:solidFill>
              </a:rPr>
              <a:t>A1</a:t>
            </a:r>
            <a:r>
              <a:rPr lang="zh-CN" altLang="en-US" b="1" dirty="0" smtClean="0">
                <a:solidFill>
                  <a:srgbClr val="FF0000"/>
                </a:solidFill>
              </a:rPr>
              <a:t>课程指定书目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zh-CN" altLang="en-US" dirty="0" smtClean="0"/>
              <a:t>，也可是其它</a:t>
            </a:r>
            <a:endParaRPr lang="en-US" altLang="zh-C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文化选项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1"/>
            <a:ext cx="7570787" cy="5048509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2 H </a:t>
            </a:r>
            <a:r>
              <a:rPr lang="zh-CN" altLang="en-US" b="1" dirty="0" smtClean="0">
                <a:solidFill>
                  <a:srgbClr val="FF0000"/>
                </a:solidFill>
              </a:rPr>
              <a:t>（高级）</a:t>
            </a:r>
            <a:r>
              <a:rPr lang="zh-CN" altLang="en-US" dirty="0" smtClean="0"/>
              <a:t>必须包括</a:t>
            </a:r>
            <a:r>
              <a:rPr lang="zh-CN" altLang="en-US" b="1" dirty="0" smtClean="0">
                <a:solidFill>
                  <a:srgbClr val="FF0000"/>
                </a:solidFill>
              </a:rPr>
              <a:t>四项</a:t>
            </a:r>
            <a:r>
              <a:rPr lang="zh-CN" altLang="en-US" dirty="0" smtClean="0"/>
              <a:t>选择，</a:t>
            </a:r>
            <a:r>
              <a:rPr lang="en-US" altLang="zh-CN" dirty="0" smtClean="0"/>
              <a:t>A 2 S </a:t>
            </a:r>
            <a:r>
              <a:rPr lang="zh-CN" altLang="en-US" dirty="0" smtClean="0"/>
              <a:t>（普通）必须包括三项选择</a:t>
            </a:r>
            <a:endParaRPr lang="en-US" altLang="zh-CN" dirty="0" smtClean="0"/>
          </a:p>
          <a:p>
            <a:r>
              <a:rPr lang="en-US" dirty="0" smtClean="0"/>
              <a:t>A 2 H </a:t>
            </a:r>
            <a:r>
              <a:rPr lang="zh-CN" altLang="en-US" dirty="0" smtClean="0"/>
              <a:t>和</a:t>
            </a:r>
            <a:r>
              <a:rPr lang="en-US" altLang="zh-CN" dirty="0" smtClean="0"/>
              <a:t> A 2 S </a:t>
            </a:r>
            <a:r>
              <a:rPr lang="zh-CN" altLang="en-US" dirty="0" smtClean="0"/>
              <a:t>均须涵括文学和文化选项，以及来自“语言文化”或“传媒与文化”中的内容。</a:t>
            </a:r>
            <a:endParaRPr lang="en-US" altLang="zh-CN" dirty="0" smtClean="0"/>
          </a:p>
          <a:p>
            <a:r>
              <a:rPr lang="zh-CN" altLang="en-US" dirty="0" smtClean="0"/>
              <a:t>五个文化选项：</a:t>
            </a:r>
            <a:endParaRPr lang="en-US" altLang="zh-CN" dirty="0" smtClean="0"/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zh-CN" altLang="zh-CN" sz="2000" dirty="0" smtClean="0"/>
              <a:t>－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语言与文化</a:t>
            </a:r>
            <a:endParaRPr lang="en-US" altLang="zh-CN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zh-CN" altLang="en-US" sz="2000" dirty="0" smtClean="0"/>
              <a:t>－</a:t>
            </a:r>
            <a:r>
              <a:rPr lang="en-US" altLang="zh-CN" sz="2000" dirty="0" smtClean="0"/>
              <a:t> </a:t>
            </a:r>
            <a:r>
              <a:rPr lang="en-US" sz="2000" dirty="0" smtClean="0"/>
              <a:t> </a:t>
            </a:r>
            <a:r>
              <a:rPr lang="zh-CN" altLang="en-US" sz="2000" dirty="0" smtClean="0"/>
              <a:t>传媒与文化</a:t>
            </a:r>
            <a:endParaRPr lang="en-US" altLang="zh-CN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zh-CN" altLang="en-US" sz="2000" dirty="0" smtClean="0"/>
              <a:t>－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未来问题研究</a:t>
            </a:r>
            <a:endParaRPr lang="en-US" altLang="zh-CN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zh-CN" altLang="en-US" sz="2000" dirty="0" smtClean="0"/>
              <a:t>－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全球问题研究</a:t>
            </a:r>
            <a:endParaRPr lang="en-US" altLang="zh-CN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zh-CN" altLang="en-US" sz="2000" dirty="0" smtClean="0"/>
              <a:t>－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社会问题研究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文学选项书目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06" y="1761565"/>
            <a:ext cx="8070447" cy="4289611"/>
          </a:xfrm>
        </p:spPr>
        <p:txBody>
          <a:bodyPr/>
          <a:lstStyle/>
          <a:p>
            <a:r>
              <a:rPr lang="zh-CN" altLang="en-US" dirty="0" smtClean="0"/>
              <a:t>世界文学：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《</a:t>
            </a:r>
            <a:r>
              <a:rPr lang="zh-CN" altLang="en-US" dirty="0" smtClean="0"/>
              <a:t>远大前程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哈克贝利</a:t>
            </a:r>
            <a:r>
              <a:rPr lang="zh-CN" altLang="en-US" dirty="0" smtClean="0">
                <a:latin typeface="Wingdings"/>
                <a:ea typeface="Wingdings"/>
                <a:cs typeface="Wingdings"/>
              </a:rPr>
              <a:t>费恩历险记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蝇王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散文：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</a:t>
            </a:r>
            <a:r>
              <a:rPr lang="zh-CN" altLang="zh-CN" dirty="0" smtClean="0"/>
              <a:t>《</a:t>
            </a:r>
            <a:r>
              <a:rPr lang="zh-CN" altLang="en-US" dirty="0" smtClean="0"/>
              <a:t>席慕容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三毛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朱自清</a:t>
            </a:r>
            <a:r>
              <a:rPr lang="en-US" altLang="zh-CN" dirty="0" smtClean="0"/>
              <a:t>》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文化选项指定项目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传媒与文化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全球问题研究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社会问题研究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课程要求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169808"/>
            <a:ext cx="7570787" cy="4829636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zh-CN" altLang="en-US" dirty="0" smtClean="0"/>
              <a:t>语体和语言风格</a:t>
            </a:r>
            <a:endParaRPr lang="en-US" altLang="zh-CN" dirty="0" smtClean="0"/>
          </a:p>
          <a:p>
            <a:r>
              <a:rPr lang="zh-CN" altLang="en-US" dirty="0" smtClean="0"/>
              <a:t>表达观点</a:t>
            </a:r>
            <a:endParaRPr lang="en-US" altLang="zh-CN" dirty="0" smtClean="0"/>
          </a:p>
          <a:p>
            <a:r>
              <a:rPr lang="zh-CN" altLang="en-US" dirty="0" smtClean="0"/>
              <a:t>建构论点，并论证。</a:t>
            </a:r>
            <a:endParaRPr lang="en-US" altLang="zh-CN" dirty="0" smtClean="0"/>
          </a:p>
          <a:p>
            <a:r>
              <a:rPr lang="zh-CN" altLang="en-US" dirty="0" smtClean="0"/>
              <a:t>评析作品</a:t>
            </a:r>
            <a:endParaRPr lang="en-US" altLang="zh-CN" dirty="0" smtClean="0"/>
          </a:p>
          <a:p>
            <a:r>
              <a:rPr lang="zh-CN" altLang="en-US" dirty="0" smtClean="0"/>
              <a:t>鉴赏作品表现技巧与风格</a:t>
            </a:r>
            <a:endParaRPr lang="en-US" altLang="zh-CN" dirty="0" smtClean="0"/>
          </a:p>
          <a:p>
            <a:r>
              <a:rPr lang="zh-CN" altLang="en-US" dirty="0" smtClean="0"/>
              <a:t>品评与语言相关连的文化现象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考试组成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5492"/>
            <a:ext cx="8229600" cy="4050671"/>
          </a:xfrm>
        </p:spPr>
        <p:txBody>
          <a:bodyPr/>
          <a:lstStyle/>
          <a:p>
            <a:r>
              <a:rPr lang="zh-CN" altLang="en-US" dirty="0" smtClean="0"/>
              <a:t>提交外部评分的笔试部分</a:t>
            </a:r>
            <a:r>
              <a:rPr lang="en-US" altLang="zh-CN" dirty="0" smtClean="0"/>
              <a:t> 70</a:t>
            </a:r>
            <a:r>
              <a:rPr lang="zh-CN" altLang="en-US" dirty="0" smtClean="0"/>
              <a:t>％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提交外部评分的创意写作</a:t>
            </a:r>
            <a:r>
              <a:rPr lang="en-US" altLang="zh-CN" dirty="0" smtClean="0"/>
              <a:t> 20</a:t>
            </a:r>
            <a:r>
              <a:rPr lang="zh-CN" altLang="en-US" dirty="0" smtClean="0"/>
              <a:t>％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口试</a:t>
            </a:r>
            <a:r>
              <a:rPr lang="en-US" altLang="zh-CN" dirty="0" smtClean="0"/>
              <a:t> 30</a:t>
            </a:r>
            <a:r>
              <a:rPr lang="zh-CN" altLang="en-US" dirty="0" smtClean="0"/>
              <a:t>％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68727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提交外部评分的笔试部分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卷一</a:t>
            </a:r>
            <a:r>
              <a:rPr lang="zh-CN" altLang="zh-CN" dirty="0" smtClean="0"/>
              <a:t>：</a:t>
            </a:r>
            <a:r>
              <a:rPr lang="zh-CN" altLang="en-US" dirty="0" smtClean="0"/>
              <a:t>作品比较评论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（二选一）</a:t>
            </a:r>
            <a:r>
              <a:rPr lang="en-US" altLang="zh-CN" dirty="0" smtClean="0"/>
              <a:t> 25</a:t>
            </a:r>
            <a:r>
              <a:rPr lang="zh-CN" altLang="en-US" dirty="0" smtClean="0"/>
              <a:t>％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 </a:t>
            </a:r>
            <a:r>
              <a:rPr lang="zh-CN" altLang="en-US" dirty="0" smtClean="0"/>
              <a:t>o</a:t>
            </a:r>
            <a:r>
              <a:rPr lang="en-US" altLang="zh-CN" dirty="0" err="1" smtClean="0"/>
              <a:t>r</a:t>
            </a:r>
            <a:r>
              <a:rPr lang="en-US" altLang="zh-CN" dirty="0" smtClean="0"/>
              <a:t> 1.5 </a:t>
            </a:r>
            <a:r>
              <a:rPr lang="en-US" altLang="zh-CN" dirty="0" err="1" smtClean="0"/>
              <a:t>h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zh-CN" altLang="en-US" dirty="0" smtClean="0"/>
              <a:t>卷二：应题论文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（十选一）</a:t>
            </a:r>
            <a:r>
              <a:rPr lang="en-US" altLang="zh-CN" dirty="0" smtClean="0"/>
              <a:t> 25</a:t>
            </a:r>
            <a:r>
              <a:rPr lang="zh-CN" altLang="en-US" dirty="0" smtClean="0"/>
              <a:t>％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 </a:t>
            </a:r>
            <a:r>
              <a:rPr lang="zh-CN" altLang="en-US" dirty="0" smtClean="0"/>
              <a:t>o</a:t>
            </a:r>
            <a:r>
              <a:rPr lang="en-US" altLang="zh-CN" dirty="0" err="1" smtClean="0"/>
              <a:t>r</a:t>
            </a:r>
            <a:r>
              <a:rPr lang="en-US" altLang="zh-CN" dirty="0" smtClean="0"/>
              <a:t> 1.5 </a:t>
            </a:r>
            <a:r>
              <a:rPr lang="en-US" altLang="zh-CN" dirty="0" err="1" smtClean="0"/>
              <a:t>h</a:t>
            </a:r>
            <a:r>
              <a:rPr lang="zh-CN" altLang="en-US" dirty="0" smtClean="0"/>
              <a:t>）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卷一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281"/>
            <a:ext cx="8229600" cy="4898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b="1" dirty="0" smtClean="0">
                <a:solidFill>
                  <a:srgbClr val="008000"/>
                </a:solidFill>
              </a:rPr>
              <a:t>比较评析两部作品的</a:t>
            </a:r>
            <a:endParaRPr lang="en-US" altLang="zh-CN" b="1" dirty="0" smtClean="0">
              <a:solidFill>
                <a:srgbClr val="008000"/>
              </a:solidFill>
            </a:endParaRPr>
          </a:p>
          <a:p>
            <a:r>
              <a:rPr lang="zh-CN" altLang="en-US" dirty="0" smtClean="0"/>
              <a:t>相似</a:t>
            </a:r>
            <a:endParaRPr lang="en-US" altLang="zh-CN" dirty="0" smtClean="0"/>
          </a:p>
          <a:p>
            <a:r>
              <a:rPr lang="zh-CN" altLang="en-US" dirty="0" smtClean="0"/>
              <a:t>独特</a:t>
            </a:r>
            <a:endParaRPr lang="en-US" altLang="zh-CN" dirty="0" smtClean="0"/>
          </a:p>
          <a:p>
            <a:r>
              <a:rPr lang="zh-CN" altLang="en-US" dirty="0" smtClean="0"/>
              <a:t>表现方式上的异同</a:t>
            </a:r>
            <a:endParaRPr lang="en-US" altLang="zh-CN" dirty="0" smtClean="0"/>
          </a:p>
          <a:p>
            <a:r>
              <a:rPr lang="zh-CN" altLang="en-US" dirty="0" smtClean="0"/>
              <a:t>例证</a:t>
            </a:r>
            <a:endParaRPr lang="en-US" altLang="zh-CN" dirty="0" smtClean="0"/>
          </a:p>
          <a:p>
            <a:r>
              <a:rPr lang="zh-CN" altLang="en-US" dirty="0" smtClean="0"/>
              <a:t>评价：立意、创作倾向、内在</a:t>
            </a:r>
            <a:r>
              <a:rPr lang="zh-CN" altLang="en-US" dirty="0" smtClean="0"/>
              <a:t>情感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（风格、语体及表现方式）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卷二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92163" y="1762125"/>
          <a:ext cx="7570788" cy="420389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785394"/>
                <a:gridCol w="3785394"/>
              </a:tblGrid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语言与文化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传媒与文化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未来问题研究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社会问题研究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全球问题研究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  <a:tr h="7006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/>
                        <a:t>文学作品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3</a:t>
                      </a:r>
                      <a:r>
                        <a:rPr lang="zh-CN" altLang="en-US" sz="2800" b="1" dirty="0" smtClean="0"/>
                        <a:t>题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98" y="40341"/>
            <a:ext cx="7811552" cy="1411941"/>
          </a:xfrm>
        </p:spPr>
        <p:txBody>
          <a:bodyPr/>
          <a:lstStyle/>
          <a:p>
            <a:r>
              <a:rPr lang="zh-CN" altLang="en-US" dirty="0" smtClean="0"/>
              <a:t>提交外部评分的创意写作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2"/>
            <a:ext cx="7570787" cy="4931528"/>
          </a:xfrm>
        </p:spPr>
        <p:txBody>
          <a:bodyPr/>
          <a:lstStyle/>
          <a:p>
            <a:r>
              <a:rPr lang="zh-CN" altLang="en-US" dirty="0" smtClean="0"/>
              <a:t>两份作业：文学，文化</a:t>
            </a:r>
            <a:endParaRPr lang="en-US" altLang="zh-CN" dirty="0" smtClean="0"/>
          </a:p>
          <a:p>
            <a:r>
              <a:rPr lang="zh-CN" altLang="en-US" dirty="0" smtClean="0"/>
              <a:t>合共字数：</a:t>
            </a:r>
            <a:r>
              <a:rPr lang="en-US" altLang="zh-CN" dirty="0" smtClean="0"/>
              <a:t>1800</a:t>
            </a:r>
          </a:p>
          <a:p>
            <a:r>
              <a:rPr lang="zh-CN" altLang="en-US" dirty="0" smtClean="0"/>
              <a:t>注意点：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－</a:t>
            </a:r>
            <a:r>
              <a:rPr lang="en-US" altLang="zh-CN" dirty="0" smtClean="0"/>
              <a:t> </a:t>
            </a:r>
            <a:r>
              <a:rPr lang="zh-CN" altLang="en-US" dirty="0" smtClean="0"/>
              <a:t>不可写成正式论文形式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－</a:t>
            </a:r>
            <a:r>
              <a:rPr lang="en-US" altLang="zh-CN" dirty="0" smtClean="0"/>
              <a:t> </a:t>
            </a:r>
            <a:r>
              <a:rPr lang="zh-CN" altLang="en-US" smtClean="0"/>
              <a:t>每篇长</a:t>
            </a:r>
            <a:r>
              <a:rPr lang="zh-CN" altLang="en-US" dirty="0" smtClean="0"/>
              <a:t>度不必相同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创意写作格式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1"/>
            <a:ext cx="7570787" cy="4981663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封面：</a:t>
            </a:r>
            <a:r>
              <a:rPr lang="en-US" altLang="zh-CN" dirty="0" smtClean="0"/>
              <a:t> </a:t>
            </a:r>
            <a:r>
              <a:rPr lang="zh-CN" altLang="en-US" dirty="0" smtClean="0"/>
              <a:t>考生姓名、考号、程度、考试年份和月份、课程内容的选择及组成、作品字数、师生双方签名</a:t>
            </a:r>
            <a:endParaRPr lang="en-US" altLang="zh-CN" dirty="0" smtClean="0"/>
          </a:p>
          <a:p>
            <a:r>
              <a:rPr lang="zh-CN" altLang="en-US" dirty="0" smtClean="0"/>
              <a:t>阐释表（</a:t>
            </a:r>
            <a:r>
              <a:rPr lang="en-US" altLang="zh-CN" dirty="0" smtClean="0"/>
              <a:t>Rationale Form</a:t>
            </a:r>
            <a:r>
              <a:rPr lang="zh-CN" altLang="en-US" dirty="0" smtClean="0"/>
              <a:t>）：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作业题目、作业选题或作业主题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阐明作业与本课程选项内容之间的关连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阐明自己所选的文体类型对达到作业目标的适合性／切合性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相关原始及二手资料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（如：插图及试听资料等）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正文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口试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90" y="1761565"/>
            <a:ext cx="8220827" cy="4289611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个别口试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Individual Oral Commentary / Analysis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15%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录音带提交</a:t>
            </a:r>
            <a:r>
              <a:rPr lang="en-US" altLang="zh-CN" dirty="0" smtClean="0">
                <a:solidFill>
                  <a:srgbClr val="FF0000"/>
                </a:solidFill>
              </a:rPr>
              <a:t>IBO</a:t>
            </a:r>
            <a:r>
              <a:rPr lang="zh-CN" altLang="en-US" dirty="0" smtClean="0">
                <a:solidFill>
                  <a:srgbClr val="FF0000"/>
                </a:solidFill>
              </a:rPr>
              <a:t>外部考官复审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互动式的口试活动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Interactive Oral Activity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15%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两年三次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－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记录在</a:t>
            </a:r>
            <a:r>
              <a:rPr lang="en-US" altLang="zh-CN" dirty="0" smtClean="0">
                <a:solidFill>
                  <a:srgbClr val="FF0000"/>
                </a:solidFill>
              </a:rPr>
              <a:t>IBO</a:t>
            </a:r>
            <a:r>
              <a:rPr lang="zh-CN" altLang="en-US" dirty="0" smtClean="0">
                <a:solidFill>
                  <a:srgbClr val="FF0000"/>
                </a:solidFill>
              </a:rPr>
              <a:t>下发的</a:t>
            </a:r>
            <a:r>
              <a:rPr lang="en-US" altLang="zh-CN" dirty="0" smtClean="0">
                <a:solidFill>
                  <a:srgbClr val="FF0000"/>
                </a:solidFill>
              </a:rPr>
              <a:t>Form 2 / RF</a:t>
            </a:r>
            <a:r>
              <a:rPr lang="zh-CN" altLang="en-US" dirty="0" smtClean="0">
                <a:solidFill>
                  <a:srgbClr val="FF0000"/>
                </a:solidFill>
              </a:rPr>
              <a:t>中，选一次最高分为最后成绩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413</TotalTime>
  <Words>473</Words>
  <Application>Microsoft Macintosh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Infusion</vt:lpstr>
      <vt:lpstr>A2 课程精要</vt:lpstr>
      <vt:lpstr>课程要求</vt:lpstr>
      <vt:lpstr>考试组成</vt:lpstr>
      <vt:lpstr>提交外部评分的笔试部分 </vt:lpstr>
      <vt:lpstr>卷一</vt:lpstr>
      <vt:lpstr>卷二</vt:lpstr>
      <vt:lpstr>提交外部评分的创意写作</vt:lpstr>
      <vt:lpstr>创意写作格式</vt:lpstr>
      <vt:lpstr>口试</vt:lpstr>
      <vt:lpstr>个别口试</vt:lpstr>
      <vt:lpstr>互动式口试</vt:lpstr>
      <vt:lpstr>教材及文体选择</vt:lpstr>
      <vt:lpstr>文学选项</vt:lpstr>
      <vt:lpstr>文化选项</vt:lpstr>
      <vt:lpstr>文学选项书目</vt:lpstr>
      <vt:lpstr>文化选项指定项目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A2 课程精要</dc:title>
  <dc:creator>Juliana Zhu</dc:creator>
  <cp:lastModifiedBy>Juliana Zhu</cp:lastModifiedBy>
  <cp:revision>68</cp:revision>
  <dcterms:created xsi:type="dcterms:W3CDTF">2011-06-15T04:07:34Z</dcterms:created>
  <dcterms:modified xsi:type="dcterms:W3CDTF">2011-06-15T09:49:28Z</dcterms:modified>
</cp:coreProperties>
</file>