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zh-CN" dirty="0" smtClean="0"/>
              <a:t>Click icon to add picture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33559D6-21DC-3140-9B0B-FF84C1BC4A0D}" type="datetimeFigureOut">
              <a:rPr lang="en-US" smtClean="0"/>
              <a:pPr/>
              <a:t>9/4/11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C477470-8023-2A47-83A0-9660345732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hinesea2.wikispaces.com/" TargetMode="External"/><Relationship Id="rId3" Type="http://schemas.openxmlformats.org/officeDocument/2006/relationships/hyperlink" Target="mailto:juliana_zhu@scischina.or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6533" y="1845733"/>
            <a:ext cx="7605713" cy="3605803"/>
          </a:xfrm>
        </p:spPr>
        <p:txBody>
          <a:bodyPr/>
          <a:lstStyle/>
          <a:p>
            <a:r>
              <a:rPr lang="en-US" altLang="zh-CN" sz="9600" dirty="0" smtClean="0"/>
              <a:t>Welcome to</a:t>
            </a:r>
            <a:br>
              <a:rPr lang="en-US" altLang="zh-CN" sz="9600" dirty="0" smtClean="0"/>
            </a:br>
            <a:r>
              <a:rPr lang="en-US" altLang="zh-CN" sz="9600" dirty="0" smtClean="0"/>
              <a:t/>
            </a:r>
            <a:br>
              <a:rPr lang="en-US" altLang="zh-CN" sz="9600" dirty="0" smtClean="0"/>
            </a:br>
            <a:r>
              <a:rPr lang="en-US" altLang="zh-CN" sz="9600" dirty="0" smtClean="0"/>
              <a:t> Back </a:t>
            </a:r>
            <a:r>
              <a:rPr lang="en-US" altLang="zh-CN" sz="9600" dirty="0" smtClean="0"/>
              <a:t>T</a:t>
            </a:r>
            <a:r>
              <a:rPr lang="en-US" altLang="zh-CN" sz="9600" dirty="0" smtClean="0"/>
              <a:t>o</a:t>
            </a:r>
            <a:r>
              <a:rPr lang="en-US" altLang="zh-CN" sz="9600" dirty="0" smtClean="0"/>
              <a:t/>
            </a:r>
            <a:br>
              <a:rPr lang="en-US" altLang="zh-CN" sz="9600" dirty="0" smtClean="0"/>
            </a:br>
            <a:r>
              <a:rPr lang="en-US" altLang="zh-CN" sz="9600" dirty="0" smtClean="0"/>
              <a:t/>
            </a:r>
            <a:br>
              <a:rPr lang="en-US" altLang="zh-CN" sz="9600" dirty="0" smtClean="0"/>
            </a:br>
            <a:r>
              <a:rPr lang="en-US" altLang="zh-CN" sz="9600" dirty="0" smtClean="0"/>
              <a:t> School </a:t>
            </a:r>
            <a:r>
              <a:rPr lang="en-US" altLang="zh-CN" sz="9600" dirty="0" smtClean="0"/>
              <a:t>N</a:t>
            </a:r>
            <a:r>
              <a:rPr lang="en-US" altLang="zh-CN" sz="9600" dirty="0" smtClean="0"/>
              <a:t>ight</a:t>
            </a:r>
            <a:r>
              <a:rPr lang="en-US" altLang="zh-CN" sz="9600" dirty="0" smtClean="0"/>
              <a:t>!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口试</a:t>
            </a:r>
            <a:r>
              <a:rPr lang="en-US" altLang="zh-CN" dirty="0" smtClean="0"/>
              <a:t> ORAL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90" y="1761565"/>
            <a:ext cx="8220827" cy="4289611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个别口试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Individual Oral Commentary / Analysis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15%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录音带提交</a:t>
            </a:r>
            <a:r>
              <a:rPr lang="en-US" altLang="zh-CN" dirty="0" smtClean="0">
                <a:solidFill>
                  <a:srgbClr val="FF0000"/>
                </a:solidFill>
              </a:rPr>
              <a:t>IBO</a:t>
            </a:r>
            <a:r>
              <a:rPr lang="zh-CN" altLang="en-US" dirty="0" smtClean="0">
                <a:solidFill>
                  <a:srgbClr val="FF0000"/>
                </a:solidFill>
              </a:rPr>
              <a:t>外部考官复审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互动式的口试活动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Interactive Oral Activity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15%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两年三次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记录在</a:t>
            </a:r>
            <a:r>
              <a:rPr lang="en-US" altLang="zh-CN" dirty="0" smtClean="0">
                <a:solidFill>
                  <a:srgbClr val="FF0000"/>
                </a:solidFill>
              </a:rPr>
              <a:t>IBO</a:t>
            </a:r>
            <a:r>
              <a:rPr lang="zh-CN" altLang="en-US" dirty="0" smtClean="0">
                <a:solidFill>
                  <a:srgbClr val="FF0000"/>
                </a:solidFill>
              </a:rPr>
              <a:t>下发的</a:t>
            </a:r>
            <a:r>
              <a:rPr lang="en-US" altLang="zh-CN" dirty="0" smtClean="0">
                <a:solidFill>
                  <a:srgbClr val="FF0000"/>
                </a:solidFill>
              </a:rPr>
              <a:t>Form 2 / RF</a:t>
            </a:r>
            <a:r>
              <a:rPr lang="zh-CN" altLang="en-US" dirty="0" smtClean="0">
                <a:solidFill>
                  <a:srgbClr val="FF0000"/>
                </a:solidFill>
              </a:rPr>
              <a:t>中，选一次最高分为最后成绩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altLang="zh-CN" dirty="0" smtClean="0"/>
              <a:t>lass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</a:t>
            </a:r>
            <a:r>
              <a:rPr lang="en-US" altLang="zh-CN" dirty="0" smtClean="0"/>
              <a:t>ddress:</a:t>
            </a:r>
            <a:endParaRPr lang="en-US" altLang="zh-CN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http://chinesea2.wikispaces.com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</a:t>
            </a:r>
            <a:r>
              <a:rPr lang="en-US" altLang="zh-CN" dirty="0" smtClean="0"/>
              <a:t>esson plan</a:t>
            </a:r>
            <a:r>
              <a:rPr lang="en-US" altLang="zh-CN" dirty="0" smtClean="0"/>
              <a:t> and resources will </a:t>
            </a:r>
            <a:r>
              <a:rPr lang="en-US" altLang="zh-CN" dirty="0" smtClean="0"/>
              <a:t>be on the website.</a:t>
            </a:r>
          </a:p>
          <a:p>
            <a:endParaRPr lang="en-US" dirty="0" smtClean="0"/>
          </a:p>
          <a:p>
            <a:r>
              <a:rPr lang="en-US" dirty="0" smtClean="0"/>
              <a:t>M</a:t>
            </a:r>
            <a:r>
              <a:rPr lang="en-US" altLang="zh-CN" dirty="0" smtClean="0"/>
              <a:t>y e-mail: </a:t>
            </a:r>
          </a:p>
          <a:p>
            <a:pPr>
              <a:buNone/>
            </a:pPr>
            <a:r>
              <a:rPr lang="en-US" altLang="zh-CN" dirty="0" smtClean="0">
                <a:hlinkClick r:id="rId3"/>
              </a:rPr>
              <a:t>juliana_zhu@scischina.org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5467" y="1320800"/>
            <a:ext cx="6349999" cy="3403600"/>
          </a:xfrm>
        </p:spPr>
        <p:txBody>
          <a:bodyPr/>
          <a:lstStyle/>
          <a:p>
            <a:r>
              <a:rPr lang="en-US" sz="9600" dirty="0" smtClean="0"/>
              <a:t>T</a:t>
            </a:r>
            <a:r>
              <a:rPr lang="en-US" altLang="zh-CN" sz="9600" dirty="0" smtClean="0"/>
              <a:t>hank you!</a:t>
            </a:r>
            <a:br>
              <a:rPr lang="en-US" altLang="zh-CN" sz="9600" dirty="0" smtClean="0"/>
            </a:br>
            <a:r>
              <a:rPr lang="en-US" altLang="zh-CN" sz="9600" dirty="0" smtClean="0"/>
              <a:t/>
            </a:r>
            <a:br>
              <a:rPr lang="en-US" altLang="zh-CN" sz="9600" dirty="0" smtClean="0"/>
            </a:br>
            <a:r>
              <a:rPr lang="en-US" altLang="zh-CN" sz="9600" dirty="0" smtClean="0"/>
              <a:t>Bye Bye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resources do we use?</a:t>
            </a:r>
          </a:p>
          <a:p>
            <a:endParaRPr lang="en-US" dirty="0" smtClean="0"/>
          </a:p>
          <a:p>
            <a:r>
              <a:rPr lang="en-US" dirty="0" smtClean="0"/>
              <a:t>What is our syllabus?</a:t>
            </a:r>
          </a:p>
          <a:p>
            <a:endParaRPr lang="en-US" dirty="0" smtClean="0"/>
          </a:p>
          <a:p>
            <a:r>
              <a:rPr lang="en-US" dirty="0" smtClean="0"/>
              <a:t>How do we </a:t>
            </a:r>
            <a:r>
              <a:rPr lang="en-US" altLang="zh-CN" dirty="0" smtClean="0"/>
              <a:t>give grade?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Class blog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altLang="zh-CN" dirty="0" smtClean="0"/>
              <a:t>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03" y="2098472"/>
            <a:ext cx="7570787" cy="2736554"/>
          </a:xfrm>
        </p:spPr>
        <p:txBody>
          <a:bodyPr>
            <a:normAutofit/>
          </a:bodyPr>
          <a:lstStyle/>
          <a:p>
            <a:r>
              <a:rPr lang="zh-CN" altLang="en-US" sz="3600" dirty="0" smtClean="0"/>
              <a:t>中文</a:t>
            </a:r>
            <a:r>
              <a:rPr lang="en-US" altLang="zh-CN" sz="3600" dirty="0" smtClean="0"/>
              <a:t>A2</a:t>
            </a:r>
            <a:r>
              <a:rPr lang="zh-CN" altLang="en-US" sz="3600" dirty="0" smtClean="0"/>
              <a:t>课程精要</a:t>
            </a:r>
            <a:r>
              <a:rPr lang="en-US" altLang="zh-CN" sz="3600" dirty="0" smtClean="0"/>
              <a:t> </a:t>
            </a:r>
            <a:r>
              <a:rPr lang="zh-CN" altLang="en-US" sz="3600" dirty="0" smtClean="0"/>
              <a:t>李萍编写</a:t>
            </a:r>
            <a:endParaRPr lang="en-US" altLang="zh-CN" sz="3600" dirty="0" smtClean="0"/>
          </a:p>
          <a:p>
            <a:endParaRPr lang="en-US" altLang="zh-CN" sz="3600" dirty="0" smtClean="0"/>
          </a:p>
          <a:p>
            <a:r>
              <a:rPr lang="zh-CN" altLang="zh-CN" sz="3600" dirty="0" smtClean="0"/>
              <a:t>O</a:t>
            </a:r>
            <a:r>
              <a:rPr lang="zh-CN" altLang="zh-CN" sz="3600" dirty="0" smtClean="0"/>
              <a:t>n</a:t>
            </a:r>
            <a:r>
              <a:rPr lang="en-US" altLang="zh-CN" sz="3600" dirty="0" smtClean="0"/>
              <a:t>line resources</a:t>
            </a:r>
            <a:endParaRPr lang="en-US" altLang="zh-CN" sz="3600" dirty="0" smtClean="0"/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0341"/>
            <a:ext cx="8619067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</a:t>
            </a:r>
            <a:r>
              <a:rPr lang="en-US" altLang="zh-CN" dirty="0" smtClean="0"/>
              <a:t>yllabus – Semester 1 Unit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7" y="2291752"/>
            <a:ext cx="8382000" cy="1841732"/>
          </a:xfrm>
        </p:spPr>
        <p:txBody>
          <a:bodyPr/>
          <a:lstStyle/>
          <a:p>
            <a:r>
              <a:rPr lang="en-US" dirty="0" smtClean="0"/>
              <a:t>Language and Culture</a:t>
            </a:r>
          </a:p>
          <a:p>
            <a:r>
              <a:rPr lang="en-US" dirty="0" smtClean="0"/>
              <a:t>9 weeks: Aug 18 – Oct </a:t>
            </a:r>
            <a:r>
              <a:rPr lang="en-US" dirty="0" smtClean="0"/>
              <a:t>14 </a:t>
            </a:r>
            <a:r>
              <a:rPr lang="en-US" dirty="0" smtClean="0"/>
              <a:t>( Including one week National Holiday 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0341"/>
            <a:ext cx="8466667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</a:t>
            </a:r>
            <a:r>
              <a:rPr lang="en-US" altLang="zh-CN" dirty="0" smtClean="0"/>
              <a:t>yllabus – Semester 1 Unit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2360781"/>
            <a:ext cx="8466667" cy="2532019"/>
          </a:xfrm>
        </p:spPr>
        <p:txBody>
          <a:bodyPr/>
          <a:lstStyle/>
          <a:p>
            <a:r>
              <a:rPr lang="en-US" dirty="0" smtClean="0"/>
              <a:t>Media and Culture</a:t>
            </a:r>
          </a:p>
          <a:p>
            <a:r>
              <a:rPr lang="en-US" dirty="0" smtClean="0"/>
              <a:t>9 weeks:</a:t>
            </a:r>
            <a:r>
              <a:rPr lang="en-US" dirty="0" smtClean="0"/>
              <a:t> </a:t>
            </a:r>
            <a:r>
              <a:rPr lang="en-US" dirty="0" smtClean="0"/>
              <a:t>Oct 17 – Dec </a:t>
            </a:r>
            <a:r>
              <a:rPr lang="en-US" dirty="0" smtClean="0"/>
              <a:t>16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68" y="40341"/>
            <a:ext cx="8703732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</a:t>
            </a:r>
            <a:r>
              <a:rPr lang="en-US" altLang="zh-CN" dirty="0" smtClean="0"/>
              <a:t>yllabus – Semester 2 Unit three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4134" y="1761565"/>
            <a:ext cx="8263466" cy="3581255"/>
          </a:xfrm>
        </p:spPr>
        <p:txBody>
          <a:bodyPr/>
          <a:lstStyle/>
          <a:p>
            <a:r>
              <a:rPr lang="en-US" dirty="0" smtClean="0"/>
              <a:t>Supplement important issues in other topics</a:t>
            </a:r>
          </a:p>
          <a:p>
            <a:r>
              <a:rPr lang="en-US" dirty="0" smtClean="0"/>
              <a:t>Assessment: two written tasks completed</a:t>
            </a:r>
          </a:p>
          <a:p>
            <a:r>
              <a:rPr lang="en-US" dirty="0" smtClean="0"/>
              <a:t>Individual Oral tapes completed</a:t>
            </a:r>
          </a:p>
          <a:p>
            <a:r>
              <a:rPr lang="en-US" dirty="0" smtClean="0"/>
              <a:t>January and February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67" y="40341"/>
            <a:ext cx="8669865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</a:t>
            </a:r>
            <a:r>
              <a:rPr lang="en-US" altLang="zh-CN" dirty="0" smtClean="0"/>
              <a:t>yllabus – Semester 2 Unit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1565"/>
            <a:ext cx="8229600" cy="4588435"/>
          </a:xfrm>
        </p:spPr>
        <p:txBody>
          <a:bodyPr/>
          <a:lstStyle/>
          <a:p>
            <a:r>
              <a:rPr lang="en-US" dirty="0" smtClean="0"/>
              <a:t>Overall revision and Mock Exam </a:t>
            </a:r>
          </a:p>
          <a:p>
            <a:r>
              <a:rPr lang="en-US" dirty="0" smtClean="0"/>
              <a:t>March April and May</a:t>
            </a:r>
          </a:p>
          <a:p>
            <a:r>
              <a:rPr lang="en-US" dirty="0" smtClean="0"/>
              <a:t>External Exam </a:t>
            </a:r>
            <a:r>
              <a:rPr lang="en-US" dirty="0" smtClean="0"/>
              <a:t>o</a:t>
            </a:r>
            <a:r>
              <a:rPr lang="en-US" dirty="0" smtClean="0"/>
              <a:t>n May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考试组</a:t>
            </a:r>
            <a:r>
              <a:rPr lang="zh-CN" altLang="en-US" dirty="0" smtClean="0"/>
              <a:t>成</a:t>
            </a:r>
            <a:r>
              <a:rPr lang="en-US" altLang="zh-CN" dirty="0" smtClean="0"/>
              <a:t>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5492"/>
            <a:ext cx="8229600" cy="4050671"/>
          </a:xfrm>
        </p:spPr>
        <p:txBody>
          <a:bodyPr/>
          <a:lstStyle/>
          <a:p>
            <a:r>
              <a:rPr lang="zh-CN" altLang="en-US" dirty="0" smtClean="0"/>
              <a:t>提交外部评分的笔试部分</a:t>
            </a:r>
            <a:r>
              <a:rPr lang="en-US" altLang="zh-CN" dirty="0" smtClean="0"/>
              <a:t> External Exam 70</a:t>
            </a:r>
            <a:r>
              <a:rPr lang="zh-CN" altLang="en-US" dirty="0" smtClean="0"/>
              <a:t>％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提交外部评分的创意写作</a:t>
            </a:r>
            <a:r>
              <a:rPr lang="en-US" altLang="zh-CN" dirty="0" smtClean="0"/>
              <a:t> Written Task 20</a:t>
            </a:r>
            <a:r>
              <a:rPr lang="zh-CN" altLang="en-US" dirty="0" smtClean="0"/>
              <a:t>％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口试</a:t>
            </a:r>
            <a:r>
              <a:rPr lang="en-US" altLang="zh-CN" dirty="0" smtClean="0"/>
              <a:t> Oral Exam 30</a:t>
            </a:r>
            <a:r>
              <a:rPr lang="zh-CN" altLang="en-US" dirty="0" smtClean="0"/>
              <a:t>％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086"/>
            <a:ext cx="8229600" cy="1960415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提交外部评分的笔试</a:t>
            </a:r>
            <a:r>
              <a:rPr lang="zh-CN" altLang="en-US" dirty="0" smtClean="0"/>
              <a:t>部分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External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2167501"/>
            <a:ext cx="7570787" cy="428961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卷一</a:t>
            </a:r>
            <a:r>
              <a:rPr lang="en-US" altLang="zh-CN" dirty="0" smtClean="0"/>
              <a:t>Paper 1</a:t>
            </a:r>
            <a:r>
              <a:rPr lang="zh-CN" altLang="zh-CN" dirty="0" smtClean="0"/>
              <a:t>：</a:t>
            </a:r>
            <a:r>
              <a:rPr lang="zh-CN" altLang="en-US" dirty="0" smtClean="0"/>
              <a:t>作品比较评论</a:t>
            </a:r>
            <a:r>
              <a:rPr lang="en-US" altLang="zh-CN" dirty="0" smtClean="0"/>
              <a:t> Comparative Commentary </a:t>
            </a:r>
            <a:r>
              <a:rPr lang="zh-CN" altLang="en-US" dirty="0" smtClean="0"/>
              <a:t>（</a:t>
            </a:r>
            <a:r>
              <a:rPr lang="zh-CN" altLang="en-US" dirty="0" smtClean="0"/>
              <a:t>二选一）</a:t>
            </a:r>
            <a:r>
              <a:rPr lang="en-US" altLang="zh-CN" dirty="0" smtClean="0"/>
              <a:t> 25</a:t>
            </a:r>
            <a:r>
              <a:rPr lang="zh-CN" altLang="en-US" dirty="0" smtClean="0"/>
              <a:t>％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en-US" altLang="zh-CN" dirty="0" smtClean="0"/>
              <a:t> HL </a:t>
            </a:r>
            <a:r>
              <a:rPr lang="zh-CN" altLang="en-US" dirty="0" smtClean="0"/>
              <a:t>o</a:t>
            </a:r>
            <a:r>
              <a:rPr lang="en-US" altLang="zh-CN" dirty="0" err="1" smtClean="0"/>
              <a:t>r</a:t>
            </a:r>
            <a:r>
              <a:rPr lang="en-US" altLang="zh-CN" dirty="0" smtClean="0"/>
              <a:t> </a:t>
            </a:r>
            <a:r>
              <a:rPr lang="en-US" altLang="zh-CN" dirty="0" smtClean="0"/>
              <a:t>1.5 </a:t>
            </a:r>
            <a:r>
              <a:rPr lang="en-US" altLang="zh-CN" dirty="0" err="1" smtClean="0"/>
              <a:t>h</a:t>
            </a:r>
            <a:r>
              <a:rPr lang="en-US" altLang="zh-CN" dirty="0" smtClean="0"/>
              <a:t> SL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</a:p>
          <a:p>
            <a:r>
              <a:rPr lang="zh-CN" altLang="en-US" dirty="0" smtClean="0"/>
              <a:t>卷二</a:t>
            </a:r>
            <a:r>
              <a:rPr lang="en-US" altLang="zh-CN" dirty="0" smtClean="0"/>
              <a:t>Paper 2</a:t>
            </a:r>
            <a:r>
              <a:rPr lang="zh-CN" altLang="en-US" dirty="0" smtClean="0"/>
              <a:t>：</a:t>
            </a:r>
            <a:r>
              <a:rPr lang="zh-CN" altLang="en-US" dirty="0" smtClean="0"/>
              <a:t>应题论文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（十选一</a:t>
            </a:r>
            <a:r>
              <a:rPr lang="zh-CN" altLang="en-US" dirty="0" smtClean="0"/>
              <a:t>）</a:t>
            </a:r>
            <a:r>
              <a:rPr lang="en-US" altLang="zh-CN" dirty="0" smtClean="0"/>
              <a:t>Commentary </a:t>
            </a:r>
            <a:r>
              <a:rPr lang="en-US" altLang="zh-CN" dirty="0" smtClean="0"/>
              <a:t>25</a:t>
            </a:r>
            <a:r>
              <a:rPr lang="zh-CN" altLang="en-US" dirty="0" smtClean="0"/>
              <a:t>％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 HL </a:t>
            </a:r>
            <a:r>
              <a:rPr lang="zh-CN" altLang="en-US" dirty="0" smtClean="0"/>
              <a:t>o</a:t>
            </a:r>
            <a:r>
              <a:rPr lang="en-US" altLang="zh-CN" dirty="0" err="1" smtClean="0"/>
              <a:t>r</a:t>
            </a:r>
            <a:r>
              <a:rPr lang="en-US" altLang="zh-CN" dirty="0" smtClean="0"/>
              <a:t> 1.5 </a:t>
            </a:r>
            <a:r>
              <a:rPr lang="en-US" altLang="zh-CN" dirty="0" err="1" smtClean="0"/>
              <a:t>h</a:t>
            </a:r>
            <a:r>
              <a:rPr lang="en-US" altLang="zh-CN" dirty="0" smtClean="0"/>
              <a:t> SL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68</TotalTime>
  <Words>282</Words>
  <Application>Microsoft Macintosh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Infusion</vt:lpstr>
      <vt:lpstr>Welcome to   Back To   School Night!</vt:lpstr>
      <vt:lpstr>Key Points</vt:lpstr>
      <vt:lpstr>Resources</vt:lpstr>
      <vt:lpstr>Syllabus – Semester 1 Unit one</vt:lpstr>
      <vt:lpstr>Syllabus – Semester 1 Unit two</vt:lpstr>
      <vt:lpstr>Syllabus – Semester 2 Unit three</vt:lpstr>
      <vt:lpstr>Syllabus – Semester 2 Unit four</vt:lpstr>
      <vt:lpstr>考试组成 TEST</vt:lpstr>
      <vt:lpstr>提交外部评分的笔试部分 External Exam</vt:lpstr>
      <vt:lpstr>口试 ORAL TEST</vt:lpstr>
      <vt:lpstr>Class Blog</vt:lpstr>
      <vt:lpstr>Thank you!  Bye Bye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back to school night!</dc:title>
  <dc:creator>Juliana Zhu</dc:creator>
  <cp:lastModifiedBy>Juliana Zhu</cp:lastModifiedBy>
  <cp:revision>50</cp:revision>
  <dcterms:created xsi:type="dcterms:W3CDTF">2011-09-04T12:49:22Z</dcterms:created>
  <dcterms:modified xsi:type="dcterms:W3CDTF">2011-09-04T13:11:47Z</dcterms:modified>
</cp:coreProperties>
</file>